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7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3041" r:id="rId12"/>
    <p:sldId id="3042" r:id="rId13"/>
    <p:sldId id="984" r:id="rId14"/>
    <p:sldId id="392" r:id="rId15"/>
    <p:sldId id="259" r:id="rId16"/>
    <p:sldId id="2982" r:id="rId17"/>
    <p:sldId id="377" r:id="rId18"/>
    <p:sldId id="982" r:id="rId19"/>
    <p:sldId id="2958" r:id="rId20"/>
    <p:sldId id="986" r:id="rId21"/>
    <p:sldId id="2985" r:id="rId22"/>
    <p:sldId id="3031" r:id="rId23"/>
    <p:sldId id="3032" r:id="rId24"/>
    <p:sldId id="3012" r:id="rId25"/>
    <p:sldId id="3043" r:id="rId26"/>
    <p:sldId id="2926" r:id="rId27"/>
    <p:sldId id="1003" r:id="rId28"/>
    <p:sldId id="987" r:id="rId29"/>
    <p:sldId id="2979" r:id="rId30"/>
    <p:sldId id="993" r:id="rId31"/>
    <p:sldId id="2983" r:id="rId32"/>
    <p:sldId id="928" r:id="rId33"/>
    <p:sldId id="3044" r:id="rId34"/>
    <p:sldId id="3039" r:id="rId35"/>
    <p:sldId id="967" r:id="rId36"/>
    <p:sldId id="474" r:id="rId37"/>
    <p:sldId id="958" r:id="rId38"/>
    <p:sldId id="3033" r:id="rId39"/>
    <p:sldId id="3037" r:id="rId40"/>
    <p:sldId id="3038" r:id="rId41"/>
    <p:sldId id="258" r:id="rId42"/>
    <p:sldId id="968" r:id="rId43"/>
    <p:sldId id="365" r:id="rId44"/>
    <p:sldId id="943" r:id="rId45"/>
    <p:sldId id="410" r:id="rId46"/>
    <p:sldId id="901" r:id="rId47"/>
    <p:sldId id="895" r:id="rId48"/>
    <p:sldId id="290" r:id="rId49"/>
    <p:sldId id="944" r:id="rId50"/>
    <p:sldId id="456" r:id="rId51"/>
    <p:sldId id="455" r:id="rId52"/>
    <p:sldId id="924" r:id="rId53"/>
    <p:sldId id="260" r:id="rId54"/>
    <p:sldId id="988" r:id="rId55"/>
    <p:sldId id="3040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  <p14:sldId id="3041"/>
            <p14:sldId id="3042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2985"/>
            <p14:sldId id="3031"/>
            <p14:sldId id="3032"/>
            <p14:sldId id="3012"/>
            <p14:sldId id="3043"/>
            <p14:sldId id="2926"/>
            <p14:sldId id="1003"/>
            <p14:sldId id="987"/>
            <p14:sldId id="2979"/>
            <p14:sldId id="993"/>
            <p14:sldId id="2983"/>
            <p14:sldId id="928"/>
            <p14:sldId id="3044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3033"/>
            <p14:sldId id="3037"/>
            <p14:sldId id="3038"/>
            <p14:sldId id="258"/>
            <p14:sldId id="968"/>
            <p14:sldId id="365"/>
            <p14:sldId id="943"/>
            <p14:sldId id="410"/>
            <p14:sldId id="901"/>
            <p14:sldId id="895"/>
            <p14:sldId id="290"/>
            <p14:sldId id="944"/>
            <p14:sldId id="456"/>
            <p14:sldId id="455"/>
            <p14:sldId id="924"/>
          </p14:sldIdLst>
        </p14:section>
        <p14:section name="Boundary Conditions" id="{B1A08D50-9350-814D-9651-ED8E098E7696}">
          <p14:sldIdLst>
            <p14:sldId id="260"/>
            <p14:sldId id="988"/>
            <p14:sldId id="3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714"/>
  </p:normalViewPr>
  <p:slideViewPr>
    <p:cSldViewPr snapToGrid="0">
      <p:cViewPr varScale="1">
        <p:scale>
          <a:sx n="202" d="100"/>
          <a:sy n="202" d="100"/>
        </p:scale>
        <p:origin x="6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81505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Normal Science</a:t>
          </a:r>
        </a:p>
      </dsp:txBody>
      <dsp:txXfrm>
        <a:off x="1781505" y="15186"/>
        <a:ext cx="515477" cy="515477"/>
      </dsp:txXfrm>
    </dsp:sp>
    <dsp:sp modelId="{C3A2FB52-DAE4-1342-973F-1F1A9B44189F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93489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Drift</a:t>
          </a:r>
        </a:p>
      </dsp:txBody>
      <dsp:txXfrm>
        <a:off x="2093489" y="975374"/>
        <a:ext cx="515477" cy="515477"/>
      </dsp:txXfrm>
    </dsp:sp>
    <dsp:sp modelId="{43E86D08-C1F7-E644-8F62-6252305C9975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6704" y="1568802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Crisis</a:t>
          </a:r>
        </a:p>
      </dsp:txBody>
      <dsp:txXfrm>
        <a:off x="1276704" y="1568802"/>
        <a:ext cx="515477" cy="515477"/>
      </dsp:txXfrm>
    </dsp:sp>
    <dsp:sp modelId="{31E129FE-E5D5-FB46-BD01-1F01A59E0FE8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459920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Revolution</a:t>
          </a:r>
        </a:p>
      </dsp:txBody>
      <dsp:txXfrm>
        <a:off x="459920" y="975374"/>
        <a:ext cx="515477" cy="515477"/>
      </dsp:txXfrm>
    </dsp:sp>
    <dsp:sp modelId="{5B9DFB95-D16C-764A-A5DB-81AC099630B9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4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771904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Change</a:t>
          </a:r>
        </a:p>
      </dsp:txBody>
      <dsp:txXfrm>
        <a:off x="771904" y="15186"/>
        <a:ext cx="515477" cy="515477"/>
      </dsp:txXfrm>
    </dsp:sp>
    <dsp:sp modelId="{7605BA16-B350-D749-B40A-7CCE0102499D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81505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Normal Science</a:t>
          </a:r>
        </a:p>
      </dsp:txBody>
      <dsp:txXfrm>
        <a:off x="1781505" y="15186"/>
        <a:ext cx="515477" cy="515477"/>
      </dsp:txXfrm>
    </dsp:sp>
    <dsp:sp modelId="{C3A2FB52-DAE4-1342-973F-1F1A9B44189F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93489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Drift</a:t>
          </a:r>
        </a:p>
      </dsp:txBody>
      <dsp:txXfrm>
        <a:off x="2093489" y="975374"/>
        <a:ext cx="515477" cy="515477"/>
      </dsp:txXfrm>
    </dsp:sp>
    <dsp:sp modelId="{43E86D08-C1F7-E644-8F62-6252305C9975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6704" y="1568802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Crisis</a:t>
          </a:r>
        </a:p>
      </dsp:txBody>
      <dsp:txXfrm>
        <a:off x="1276704" y="1568802"/>
        <a:ext cx="515477" cy="515477"/>
      </dsp:txXfrm>
    </dsp:sp>
    <dsp:sp modelId="{31E129FE-E5D5-FB46-BD01-1F01A59E0FE8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459920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Revolution</a:t>
          </a:r>
        </a:p>
      </dsp:txBody>
      <dsp:txXfrm>
        <a:off x="459920" y="975374"/>
        <a:ext cx="515477" cy="515477"/>
      </dsp:txXfrm>
    </dsp:sp>
    <dsp:sp modelId="{5B9DFB95-D16C-764A-A5DB-81AC099630B9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4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771904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Change</a:t>
          </a:r>
        </a:p>
      </dsp:txBody>
      <dsp:txXfrm>
        <a:off x="771904" y="15186"/>
        <a:ext cx="515477" cy="515477"/>
      </dsp:txXfrm>
    </dsp:sp>
    <dsp:sp modelId="{7605BA16-B350-D749-B40A-7CCE0102499D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45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0885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4783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71619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9303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7262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236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875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6412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578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5.png"/><Relationship Id="rId3" Type="http://schemas.openxmlformats.org/officeDocument/2006/relationships/hyperlink" Target="https://speakerdeck.com/glebec/lambda-calc-talk-frontside-version?slide=6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en.wikipedia.org/wiki/Ouroboros" TargetMode="External"/><Relationship Id="rId2" Type="http://schemas.openxmlformats.org/officeDocument/2006/relationships/image" Target="../media/image21.png"/><Relationship Id="rId16" Type="http://schemas.openxmlformats.org/officeDocument/2006/relationships/hyperlink" Target="https://en.wikipedia.org/wiki/Biblioteca_Marciana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4.png"/><Relationship Id="rId5" Type="http://schemas.openxmlformats.org/officeDocument/2006/relationships/diagramData" Target="../diagrams/data1.xml"/><Relationship Id="rId15" Type="http://schemas.openxmlformats.org/officeDocument/2006/relationships/hyperlink" Target="https://en.wikipedia.org/wiki/Cleopatra_the_Alchemist" TargetMode="External"/><Relationship Id="rId10" Type="http://schemas.openxmlformats.org/officeDocument/2006/relationships/hyperlink" Target="https://www.vectorstock.com/royalty-free-vector/ouroboros-snake-eating-its-own-tail-eternity-or-vector-12076546" TargetMode="External"/><Relationship Id="rId4" Type="http://schemas.openxmlformats.org/officeDocument/2006/relationships/image" Target="../media/image23.png"/><Relationship Id="rId9" Type="http://schemas.microsoft.com/office/2007/relationships/diagramDrawing" Target="../diagrams/drawing1.xml"/><Relationship Id="rId14" Type="http://schemas.openxmlformats.org/officeDocument/2006/relationships/hyperlink" Target="https://en.wikipedia.org/wiki/Henolog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7.tiff"/><Relationship Id="rId26" Type="http://schemas.openxmlformats.org/officeDocument/2006/relationships/image" Target="../media/image41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45.png"/><Relationship Id="rId7" Type="http://schemas.openxmlformats.org/officeDocument/2006/relationships/image" Target="../media/image31.tiff"/><Relationship Id="rId12" Type="http://schemas.openxmlformats.org/officeDocument/2006/relationships/image" Target="../media/image34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7.png"/><Relationship Id="rId2" Type="http://schemas.openxmlformats.org/officeDocument/2006/relationships/image" Target="../media/image28.tiff"/><Relationship Id="rId16" Type="http://schemas.openxmlformats.org/officeDocument/2006/relationships/image" Target="../media/image36.png"/><Relationship Id="rId20" Type="http://schemas.openxmlformats.org/officeDocument/2006/relationships/image" Target="../media/image39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8.jpe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10" Type="http://schemas.openxmlformats.org/officeDocument/2006/relationships/image" Target="../media/image33.tiff"/><Relationship Id="rId19" Type="http://schemas.openxmlformats.org/officeDocument/2006/relationships/image" Target="../media/image38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43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32.tiff"/><Relationship Id="rId3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youtu.be/3hspKYIn5ds?t=29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55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61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63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7.png"/><Relationship Id="rId24" Type="http://schemas.openxmlformats.org/officeDocument/2006/relationships/image" Target="../media/image65.png"/><Relationship Id="rId5" Type="http://schemas.openxmlformats.org/officeDocument/2006/relationships/image" Target="../media/image54.png"/><Relationship Id="rId15" Type="http://schemas.openxmlformats.org/officeDocument/2006/relationships/image" Target="../media/image60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7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9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hyperlink" Target="https://youtu.be/LE0SSLizYUI?t=4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orstock.com/royalty-free-vector/ouroboros-snake-eating-its-own-tail-eternity-or-vector-12076546" TargetMode="External"/><Relationship Id="rId13" Type="http://schemas.openxmlformats.org/officeDocument/2006/relationships/hyperlink" Target="https://en.wikipedia.org/wiki/Cleopatra_the_Alchemist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en.wikipedia.org/wiki/Henology" TargetMode="External"/><Relationship Id="rId2" Type="http://schemas.openxmlformats.org/officeDocument/2006/relationships/image" Target="../media/image78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79.png"/><Relationship Id="rId10" Type="http://schemas.openxmlformats.org/officeDocument/2006/relationships/hyperlink" Target="https://en.wikipedia.org/wiki/Ouroboros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png"/><Relationship Id="rId14" Type="http://schemas.openxmlformats.org/officeDocument/2006/relationships/hyperlink" Target="https://en.wikipedia.org/wiki/Biblioteca_Marciana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81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87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1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hyperlink" Target="https://en.wikipedia.org/wiki/Henri_Poincar%C3%A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104.png"/><Relationship Id="rId7" Type="http://schemas.openxmlformats.org/officeDocument/2006/relationships/image" Target="../media/image96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103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bdtechtalks.com/2016/09/07/what-is-blockchain/" TargetMode="External"/><Relationship Id="rId18" Type="http://schemas.openxmlformats.org/officeDocument/2006/relationships/hyperlink" Target="https://ccl.northwestern.edu/netlogo/" TargetMode="External"/><Relationship Id="rId3" Type="http://schemas.openxmlformats.org/officeDocument/2006/relationships/hyperlink" Target="https://lamport.azurewebsites.net/tla/tla.html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://www.kframework.org/tool/run/?autoload=tutorial/1_k/1_lambda/lesson_1/lambda.k" TargetMode="External"/><Relationship Id="rId12" Type="http://schemas.openxmlformats.org/officeDocument/2006/relationships/image" Target="../media/image60.tiff"/><Relationship Id="rId17" Type="http://schemas.openxmlformats.org/officeDocument/2006/relationships/image" Target="../media/image63.tiff"/><Relationship Id="rId2" Type="http://schemas.openxmlformats.org/officeDocument/2006/relationships/image" Target="../media/image108.png"/><Relationship Id="rId16" Type="http://schemas.openxmlformats.org/officeDocument/2006/relationships/hyperlink" Target="http://nvidia.com/" TargetMode="External"/><Relationship Id="rId20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9.png"/><Relationship Id="rId5" Type="http://schemas.openxmlformats.org/officeDocument/2006/relationships/hyperlink" Target="https://slideplayer.com/slide/8506871/" TargetMode="External"/><Relationship Id="rId15" Type="http://schemas.openxmlformats.org/officeDocument/2006/relationships/image" Target="../media/image62.png"/><Relationship Id="rId10" Type="http://schemas.openxmlformats.org/officeDocument/2006/relationships/image" Target="../media/image68.png"/><Relationship Id="rId19" Type="http://schemas.openxmlformats.org/officeDocument/2006/relationships/image" Target="../media/image65.png"/><Relationship Id="rId4" Type="http://schemas.openxmlformats.org/officeDocument/2006/relationships/image" Target="../media/image55.jpeg"/><Relationship Id="rId9" Type="http://schemas.openxmlformats.org/officeDocument/2006/relationships/hyperlink" Target="https://coq.inria.fr/" TargetMode="External"/><Relationship Id="rId1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png"/><Relationship Id="rId5" Type="http://schemas.microsoft.com/office/2007/relationships/hdphoto" Target="../media/hdphoto1.wdp"/><Relationship Id="rId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15.png"/><Relationship Id="rId7" Type="http://schemas.openxmlformats.org/officeDocument/2006/relationships/image" Target="../media/image116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18.jpeg"/><Relationship Id="rId5" Type="http://schemas.openxmlformats.org/officeDocument/2006/relationships/image" Target="../media/image53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22.png"/><Relationship Id="rId4" Type="http://schemas.openxmlformats.org/officeDocument/2006/relationships/hyperlink" Target="https://youtu.be/zxAV_Re4OWA?t=239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123.png"/><Relationship Id="rId4" Type="http://schemas.openxmlformats.org/officeDocument/2006/relationships/hyperlink" Target="https://youtu.be/MVqOfEYzwF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27.png"/><Relationship Id="rId12" Type="http://schemas.openxmlformats.org/officeDocument/2006/relationships/diagramQuickStyle" Target="../diagrams/quickStyle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Layout" Target="../diagrams/layout4.xml"/><Relationship Id="rId5" Type="http://schemas.openxmlformats.org/officeDocument/2006/relationships/diagramColors" Target="../diagrams/colors3.xml"/><Relationship Id="rId10" Type="http://schemas.openxmlformats.org/officeDocument/2006/relationships/diagramData" Target="../diagrams/data4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8.png"/><Relationship Id="rId14" Type="http://schemas.microsoft.com/office/2007/relationships/diagramDrawing" Target="../diagrams/drawing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37.png"/><Relationship Id="rId10" Type="http://schemas.openxmlformats.org/officeDocument/2006/relationships/image" Target="../media/image140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6.xml"/><Relationship Id="rId18" Type="http://schemas.openxmlformats.org/officeDocument/2006/relationships/diagramLayout" Target="../diagrams/layout7.xml"/><Relationship Id="rId26" Type="http://schemas.openxmlformats.org/officeDocument/2006/relationships/image" Target="../media/image149.png"/><Relationship Id="rId3" Type="http://schemas.openxmlformats.org/officeDocument/2006/relationships/diagramLayout" Target="../diagrams/layout5.xml"/><Relationship Id="rId21" Type="http://schemas.microsoft.com/office/2007/relationships/diagramDrawing" Target="../diagrams/drawing7.xml"/><Relationship Id="rId7" Type="http://schemas.openxmlformats.org/officeDocument/2006/relationships/image" Target="../media/image144.png"/><Relationship Id="rId12" Type="http://schemas.openxmlformats.org/officeDocument/2006/relationships/diagramQuickStyle" Target="../diagrams/quickStyle6.xml"/><Relationship Id="rId17" Type="http://schemas.openxmlformats.org/officeDocument/2006/relationships/diagramData" Target="../diagrams/data7.xml"/><Relationship Id="rId25" Type="http://schemas.openxmlformats.org/officeDocument/2006/relationships/image" Target="../media/image148.jpeg"/><Relationship Id="rId2" Type="http://schemas.openxmlformats.org/officeDocument/2006/relationships/diagramData" Target="../diagrams/data5.xml"/><Relationship Id="rId16" Type="http://schemas.openxmlformats.org/officeDocument/2006/relationships/image" Target="../media/image146.png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5.xml"/><Relationship Id="rId15" Type="http://schemas.openxmlformats.org/officeDocument/2006/relationships/image" Target="../media/image145.png"/><Relationship Id="rId23" Type="http://schemas.openxmlformats.org/officeDocument/2006/relationships/image" Target="../media/image147.png"/><Relationship Id="rId28" Type="http://schemas.openxmlformats.org/officeDocument/2006/relationships/diagramLayout" Target="../diagrams/layout8.xml"/><Relationship Id="rId10" Type="http://schemas.openxmlformats.org/officeDocument/2006/relationships/diagramData" Target="../diagrams/data6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8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1.jpeg"/><Relationship Id="rId14" Type="http://schemas.microsoft.com/office/2007/relationships/diagramDrawing" Target="../diagrams/drawing6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8.xml"/><Relationship Id="rId30" Type="http://schemas.openxmlformats.org/officeDocument/2006/relationships/diagramColors" Target="../diagrams/colors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52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426" y="246827"/>
            <a:ext cx="6441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Calibri"/>
              </a:rPr>
              <a:t>Lambda-Calculus is an Ouroboros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5" y="2901143"/>
            <a:ext cx="3960477" cy="1999046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E072393-1DB0-C844-9903-8FA21ADF9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91" y="1036500"/>
            <a:ext cx="3764806" cy="107493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88FE84-64F4-934D-B491-E209FDE3C307}"/>
              </a:ext>
            </a:extLst>
          </p:cNvPr>
          <p:cNvGrpSpPr/>
          <p:nvPr/>
        </p:nvGrpSpPr>
        <p:grpSpPr>
          <a:xfrm>
            <a:off x="4594088" y="981272"/>
            <a:ext cx="4152621" cy="1130159"/>
            <a:chOff x="1929239" y="2947810"/>
            <a:chExt cx="5795379" cy="162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E8D5D3-7783-BB42-8F3C-81E24F826698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DB0C26-634E-7A42-90D7-BE7B0BB038C6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5AB24E-2B36-7346-A10A-7DCD73220F4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1C5DECE-3CC5-8947-BCF9-EE8A147BAF90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4EF23C2-F7BA-6B43-80A1-F55154005B37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64BEF5-F125-B242-B205-AEDAF28EAE09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CA3E31-69F7-7F48-9E50-7245EEF75D48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C149AC-F03F-FC4D-9928-B9F2A3684860}"/>
                </a:ext>
              </a:extLst>
            </p:cNvPr>
            <p:cNvCxnSpPr>
              <a:cxnSpLocks/>
              <a:stCxn id="12" idx="7"/>
              <a:endCxn id="15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4A23D-8F7A-754C-94E0-1E23421F7CB7}"/>
                </a:ext>
              </a:extLst>
            </p:cNvPr>
            <p:cNvCxnSpPr>
              <a:cxnSpLocks/>
              <a:stCxn id="12" idx="0"/>
              <a:endCxn id="14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0650FB-9C7A-6941-8D29-87BFD2C07487}"/>
                </a:ext>
              </a:extLst>
            </p:cNvPr>
            <p:cNvCxnSpPr>
              <a:cxnSpLocks/>
              <a:stCxn id="14" idx="3"/>
              <a:endCxn id="36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2CFB65-6C0B-5A41-90E9-0389459E7D4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F8ABE9-E5F3-DC4C-9851-9134FBB4708A}"/>
                </a:ext>
              </a:extLst>
            </p:cNvPr>
            <p:cNvCxnSpPr>
              <a:cxnSpLocks/>
              <a:stCxn id="16" idx="3"/>
              <a:endCxn id="29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35E22B-1513-5547-91E1-8CDC0C5B8398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0D17CDF-56CA-EB4B-AF6A-5FC7F0B1D60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07ED9-88CB-754E-B1B4-60F93FF7FAF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29B83-EE31-C24C-9E95-06BDDE2684E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9B55366-3595-E948-AB4D-DBAE7EFB7CD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6488F72-1E99-174F-8716-050BBEB4F995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BBAA9F3-2D60-4A45-BDAD-886AD1294790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E29A93-58EB-CE47-84B3-DF7D2DEC687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10DC7-2598-2E49-91B8-30D4103422EE}"/>
                </a:ext>
              </a:extLst>
            </p:cNvPr>
            <p:cNvCxnSpPr>
              <a:cxnSpLocks/>
              <a:stCxn id="23" idx="3"/>
              <a:endCxn id="29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FBACC2-626C-5B4D-8430-1162C625307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A77DFE-48B1-FE42-9CE2-256AEDA27949}"/>
                </a:ext>
              </a:extLst>
            </p:cNvPr>
            <p:cNvCxnSpPr>
              <a:cxnSpLocks/>
              <a:stCxn id="34" idx="3"/>
              <a:endCxn id="29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900A85-04AE-EA44-9BDB-7191264DB41E}"/>
                </a:ext>
              </a:extLst>
            </p:cNvPr>
            <p:cNvCxnSpPr>
              <a:cxnSpLocks/>
              <a:stCxn id="12" idx="6"/>
              <a:endCxn id="26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15573A-2674-0043-B9C0-1777EE866216}"/>
                </a:ext>
              </a:extLst>
            </p:cNvPr>
            <p:cNvCxnSpPr>
              <a:cxnSpLocks/>
              <a:stCxn id="12" idx="5"/>
              <a:endCxn id="34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B3E2A396-8E76-6C45-8CF8-4A4137089F98}"/>
                </a:ext>
              </a:extLst>
            </p:cNvPr>
            <p:cNvCxnSpPr>
              <a:cxnSpLocks/>
              <a:stCxn id="29" idx="6"/>
              <a:endCxn id="12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499040"/>
              </p:ext>
            </p:extLst>
          </p:nvPr>
        </p:nvGraphicFramePr>
        <p:xfrm>
          <a:off x="4958913" y="3032069"/>
          <a:ext cx="3068887" cy="208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6927441" y="2783870"/>
            <a:ext cx="1428435" cy="276999"/>
            <a:chOff x="6927441" y="2783870"/>
            <a:chExt cx="1428435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724613"/>
              <a:ext cx="121700" cy="515608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06898" y="2783870"/>
              <a:ext cx="94897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</a:t>
              </a: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10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652" y="3444396"/>
            <a:ext cx="1046160" cy="106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4160847" y="3385742"/>
            <a:ext cx="122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Learning as a vocabulary acquisition process!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A0B91-A308-CC46-BE86-C5E0AE0B7989}"/>
              </a:ext>
            </a:extLst>
          </p:cNvPr>
          <p:cNvSpPr txBox="1"/>
          <p:nvPr/>
        </p:nvSpPr>
        <p:spPr>
          <a:xfrm>
            <a:off x="4436281" y="2285013"/>
            <a:ext cx="411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800" b="1" i="1" dirty="0"/>
              <a:t>Lambda calculus </a:t>
            </a:r>
            <a:r>
              <a:rPr lang="en-TW" sz="800" dirty="0"/>
              <a:t>as an </a:t>
            </a:r>
            <a:r>
              <a:rPr lang="en-TW" sz="800" b="1" i="1" dirty="0"/>
              <a:t>executable rewrite process </a:t>
            </a:r>
            <a:r>
              <a:rPr lang="en-TW" sz="800" dirty="0"/>
              <a:t>is a Lattice/Poset.</a:t>
            </a:r>
          </a:p>
        </p:txBody>
      </p:sp>
      <p:pic>
        <p:nvPicPr>
          <p:cNvPr id="1026" name="Picture 2">
            <a:hlinkClick r:id="rId12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500" y="3244066"/>
            <a:ext cx="713503" cy="7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7770227" y="4023776"/>
            <a:ext cx="976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Early alchemical ouroboros illustration with the words </a:t>
            </a:r>
            <a:r>
              <a:rPr lang="el-GR" sz="500" dirty="0" err="1"/>
              <a:t>ἓν</a:t>
            </a:r>
            <a:r>
              <a:rPr lang="el-GR" sz="500" dirty="0"/>
              <a:t> </a:t>
            </a:r>
            <a:r>
              <a:rPr lang="el-GR" sz="500" dirty="0" err="1"/>
              <a:t>τὸ</a:t>
            </a:r>
            <a:r>
              <a:rPr lang="el-GR" sz="500" dirty="0"/>
              <a:t> </a:t>
            </a:r>
            <a:r>
              <a:rPr lang="el-GR" sz="500" dirty="0" err="1"/>
              <a:t>πᾶν</a:t>
            </a:r>
            <a:r>
              <a:rPr lang="el-GR" sz="500" dirty="0"/>
              <a:t> ("</a:t>
            </a:r>
            <a:r>
              <a:rPr lang="en-US" sz="500" dirty="0"/>
              <a:t>The All is </a:t>
            </a:r>
            <a:r>
              <a:rPr lang="en-US" sz="500" dirty="0">
                <a:hlinkClick r:id="rId14" tooltip="Henology"/>
              </a:rPr>
              <a:t>One</a:t>
            </a:r>
            <a:r>
              <a:rPr lang="en-US" sz="500" dirty="0"/>
              <a:t>") from the work of </a:t>
            </a:r>
            <a:r>
              <a:rPr lang="en-US" sz="500" dirty="0">
                <a:hlinkClick r:id="rId15" tooltip="Cleopatra the Alchemist"/>
              </a:rPr>
              <a:t>Cleopatra the Alchemist</a:t>
            </a:r>
            <a:r>
              <a:rPr lang="en-US" sz="500" dirty="0"/>
              <a:t> in MS </a:t>
            </a:r>
            <a:r>
              <a:rPr lang="en-US" sz="500" dirty="0">
                <a:hlinkClick r:id="rId16" tooltip="Biblioteca Marciana"/>
              </a:rPr>
              <a:t>Marciana</a:t>
            </a:r>
            <a:r>
              <a:rPr lang="en-US" sz="500" dirty="0"/>
              <a:t> gr. Z. 299. (10th Century)</a:t>
            </a:r>
          </a:p>
          <a:p>
            <a:endParaRPr lang="en-US" sz="500" dirty="0"/>
          </a:p>
          <a:p>
            <a:r>
              <a:rPr lang="en-US" sz="500" dirty="0"/>
              <a:t>Image and Text: Wikipedia</a:t>
            </a:r>
            <a:endParaRPr lang="en-TW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2454260" y="4280445"/>
            <a:ext cx="178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/>
              <a:t>Backus-Naur Form provides a way to customize the “concrete syntax” of formal languages.</a:t>
            </a:r>
          </a:p>
        </p:txBody>
      </p:sp>
    </p:spTree>
    <p:extLst>
      <p:ext uri="{BB962C8B-B14F-4D97-AF65-F5344CB8AC3E}">
        <p14:creationId xmlns:p14="http://schemas.microsoft.com/office/powerpoint/2010/main" val="55277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Concrete 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3608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US" sz="1600" dirty="0"/>
              <a:t>A</a:t>
            </a:r>
            <a:r>
              <a:rPr lang="en-TW" sz="1600" dirty="0"/>
              <a:t>bstract models can be manipulated </a:t>
            </a:r>
            <a:br>
              <a:rPr lang="en-TW" sz="1600" dirty="0"/>
            </a:br>
            <a:r>
              <a:rPr lang="en-TW" sz="1600" dirty="0"/>
              <a:t>with </a:t>
            </a:r>
            <a:r>
              <a:rPr lang="en-TW" sz="1600" b="1" i="1" dirty="0"/>
              <a:t>rigorous methods </a:t>
            </a:r>
            <a:r>
              <a:rPr lang="en-TW" sz="1600" dirty="0"/>
              <a:t>and </a:t>
            </a:r>
            <a:r>
              <a:rPr lang="en-TW" sz="1600" b="1" i="1" dirty="0"/>
              <a:t>scalable tools</a:t>
            </a:r>
            <a:endParaRPr lang="en-TW" b="1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9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6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Intervention and Counterfactual are Higher-order Functions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86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0727" y="246827"/>
            <a:ext cx="762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Calibri"/>
              </a:rPr>
              <a:t>Cybernetics as Applied Category Theory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465" y="3322137"/>
            <a:ext cx="3960477" cy="1578051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/>
        </p:nvGraphicFramePr>
        <p:xfrm>
          <a:off x="4958913" y="3032069"/>
          <a:ext cx="3068887" cy="208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6927441" y="2783870"/>
            <a:ext cx="1428435" cy="276999"/>
            <a:chOff x="6927441" y="2783870"/>
            <a:chExt cx="1428435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724613"/>
              <a:ext cx="121700" cy="515608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06898" y="2783870"/>
              <a:ext cx="94897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</a:t>
              </a: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8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652" y="3444396"/>
            <a:ext cx="1046160" cy="106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4160847" y="3385742"/>
            <a:ext cx="122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Learning as a vocabulary acquisition process!</a:t>
            </a:r>
          </a:p>
        </p:txBody>
      </p:sp>
      <p:pic>
        <p:nvPicPr>
          <p:cNvPr id="1026" name="Picture 2">
            <a:hlinkClick r:id="rId10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500" y="3244066"/>
            <a:ext cx="713503" cy="7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7770227" y="4023776"/>
            <a:ext cx="976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Early alchemical ouroboros illustration with the words </a:t>
            </a:r>
            <a:r>
              <a:rPr lang="el-GR" sz="500" dirty="0" err="1"/>
              <a:t>ἓν</a:t>
            </a:r>
            <a:r>
              <a:rPr lang="el-GR" sz="500" dirty="0"/>
              <a:t> </a:t>
            </a:r>
            <a:r>
              <a:rPr lang="el-GR" sz="500" dirty="0" err="1"/>
              <a:t>τὸ</a:t>
            </a:r>
            <a:r>
              <a:rPr lang="el-GR" sz="500" dirty="0"/>
              <a:t> </a:t>
            </a:r>
            <a:r>
              <a:rPr lang="el-GR" sz="500" dirty="0" err="1"/>
              <a:t>πᾶν</a:t>
            </a:r>
            <a:r>
              <a:rPr lang="el-GR" sz="500" dirty="0"/>
              <a:t> ("</a:t>
            </a:r>
            <a:r>
              <a:rPr lang="en-US" sz="500" dirty="0"/>
              <a:t>The All is </a:t>
            </a:r>
            <a:r>
              <a:rPr lang="en-US" sz="500" dirty="0">
                <a:hlinkClick r:id="rId12" tooltip="Henology"/>
              </a:rPr>
              <a:t>One</a:t>
            </a:r>
            <a:r>
              <a:rPr lang="en-US" sz="500" dirty="0"/>
              <a:t>") from the work of </a:t>
            </a:r>
            <a:r>
              <a:rPr lang="en-US" sz="500" dirty="0">
                <a:hlinkClick r:id="rId13" tooltip="Cleopatra the Alchemist"/>
              </a:rPr>
              <a:t>Cleopatra the Alchemist</a:t>
            </a:r>
            <a:r>
              <a:rPr lang="en-US" sz="500" dirty="0"/>
              <a:t> in MS </a:t>
            </a:r>
            <a:r>
              <a:rPr lang="en-US" sz="500" dirty="0">
                <a:hlinkClick r:id="rId14" tooltip="Biblioteca Marciana"/>
              </a:rPr>
              <a:t>Marciana</a:t>
            </a:r>
            <a:r>
              <a:rPr lang="en-US" sz="500" dirty="0"/>
              <a:t> gr. Z. 299. (10th Century)</a:t>
            </a:r>
          </a:p>
          <a:p>
            <a:endParaRPr lang="en-US" sz="500" dirty="0"/>
          </a:p>
          <a:p>
            <a:r>
              <a:rPr lang="en-US" sz="500" dirty="0"/>
              <a:t>Image and Text: Wikipedia</a:t>
            </a:r>
            <a:endParaRPr lang="en-TW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2454260" y="4280445"/>
            <a:ext cx="178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/>
              <a:t>Backus-Naur Form provides a way to customize the “concrete syntax” of formal languages.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566EA-9ED6-CB46-B978-A8A0739446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2940" y="981461"/>
            <a:ext cx="2354680" cy="13741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EDE0E91-BF0F-7048-A16B-1AE941E1CC19}"/>
              </a:ext>
            </a:extLst>
          </p:cNvPr>
          <p:cNvSpPr txBox="1"/>
          <p:nvPr/>
        </p:nvSpPr>
        <p:spPr>
          <a:xfrm>
            <a:off x="6158748" y="2353552"/>
            <a:ext cx="2377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900" dirty="0"/>
              <a:t>Image source: </a:t>
            </a:r>
            <a:r>
              <a:rPr lang="en-TW" sz="900" i="1" u="sng" dirty="0"/>
              <a:t>Design for a Brain </a:t>
            </a:r>
            <a:r>
              <a:rPr lang="en-TW" sz="900" dirty="0"/>
              <a:t>by Ashby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B48936-7CD6-854F-8925-4E0CFB3B76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346" y="946997"/>
            <a:ext cx="3137105" cy="228665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3D78A8-D577-F74B-BB70-3B71FB751EE3}"/>
              </a:ext>
            </a:extLst>
          </p:cNvPr>
          <p:cNvSpPr txBox="1"/>
          <p:nvPr/>
        </p:nvSpPr>
        <p:spPr>
          <a:xfrm>
            <a:off x="3814515" y="993868"/>
            <a:ext cx="21022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/>
              <a:t>In Ross Ashby’s work, he presented Cybernetics as an abstract framework for representing a </a:t>
            </a:r>
            <a:r>
              <a:rPr lang="en-TW" sz="1050" b="1" i="1" dirty="0"/>
              <a:t>variety</a:t>
            </a:r>
            <a:r>
              <a:rPr lang="en-TW" sz="1050" dirty="0"/>
              <a:t> of formal rewrite systems.</a:t>
            </a:r>
          </a:p>
          <a:p>
            <a:endParaRPr lang="en-TW" sz="1050" dirty="0"/>
          </a:p>
          <a:p>
            <a:r>
              <a:rPr lang="en-TW" sz="1050" dirty="0"/>
              <a:t>Later Norbert Wiener also stated that Monad plays an important role in this Cybernetic. Which suggest that it needs a Universal Rewrite mechanism, like Lambda-Calculus, which is realized in Backus-Naur Form.</a:t>
            </a:r>
          </a:p>
        </p:txBody>
      </p:sp>
    </p:spTree>
    <p:extLst>
      <p:ext uri="{BB962C8B-B14F-4D97-AF65-F5344CB8AC3E}">
        <p14:creationId xmlns:p14="http://schemas.microsoft.com/office/powerpoint/2010/main" val="312400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Reasoning about all Languages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341240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61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3038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9162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D7E31-A4D8-414D-8387-9BD11FC4E38F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408292" y="169626"/>
            <a:ext cx="8327415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Workflow integrating Abstraction and Concretizations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D673E-2F9B-DB49-B617-1BD3190D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18" y="0"/>
            <a:ext cx="3966604" cy="689004"/>
          </a:xfrm>
          <a:prstGeom prst="rect">
            <a:avLst/>
          </a:prstGeom>
        </p:spPr>
      </p:pic>
      <p:pic>
        <p:nvPicPr>
          <p:cNvPr id="8" name="Picture 2">
            <a:hlinkClick r:id="rId3"/>
            <a:extLst>
              <a:ext uri="{FF2B5EF4-FFF2-40B4-BE49-F238E27FC236}">
                <a16:creationId xmlns:a16="http://schemas.microsoft.com/office/drawing/2014/main" id="{2F096653-4106-6A4B-99C0-D5295897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1202" y="2768142"/>
            <a:ext cx="1058199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3D408809-3876-334D-AB6F-FA1716A7E6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6512" y="1022951"/>
            <a:ext cx="2101662" cy="89449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C1262E97-D418-CA48-9384-D7044B394A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15" y="3553591"/>
            <a:ext cx="2839893" cy="1467278"/>
          </a:xfrm>
          <a:prstGeom prst="rect">
            <a:avLst/>
          </a:prstGeom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id="{A2FFAAF7-A670-DE48-B743-C40D89EC0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413" y="2058034"/>
            <a:ext cx="410813" cy="628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99D0A9-3293-D34B-8F7C-B0B821A5C1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974" y="2177426"/>
            <a:ext cx="1192390" cy="390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29E07-2034-8442-96AD-27AC97F64A9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8299" y="4066783"/>
            <a:ext cx="572930" cy="362092"/>
          </a:xfrm>
          <a:prstGeom prst="rect">
            <a:avLst/>
          </a:prstGeom>
        </p:spPr>
      </p:pic>
      <p:pic>
        <p:nvPicPr>
          <p:cNvPr id="14" name="Picture 13">
            <a:hlinkClick r:id="rId13"/>
            <a:extLst>
              <a:ext uri="{FF2B5EF4-FFF2-40B4-BE49-F238E27FC236}">
                <a16:creationId xmlns:a16="http://schemas.microsoft.com/office/drawing/2014/main" id="{EB443D1E-A513-6442-A3E8-3A405C3C129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6938" y="4022664"/>
            <a:ext cx="363407" cy="406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22ACD-5708-6F44-AC24-0D096A0301C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738" y="1524947"/>
            <a:ext cx="548700" cy="522484"/>
          </a:xfrm>
          <a:prstGeom prst="rect">
            <a:avLst/>
          </a:prstGeom>
        </p:spPr>
      </p:pic>
      <p:pic>
        <p:nvPicPr>
          <p:cNvPr id="16" name="Picture 15">
            <a:hlinkClick r:id="rId16"/>
            <a:extLst>
              <a:ext uri="{FF2B5EF4-FFF2-40B4-BE49-F238E27FC236}">
                <a16:creationId xmlns:a16="http://schemas.microsoft.com/office/drawing/2014/main" id="{229D6FEA-5822-B543-B0D5-7062EA5678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738" y="2535996"/>
            <a:ext cx="630283" cy="464292"/>
          </a:xfrm>
          <a:prstGeom prst="rect">
            <a:avLst/>
          </a:prstGeom>
        </p:spPr>
      </p:pic>
      <p:pic>
        <p:nvPicPr>
          <p:cNvPr id="17" name="Picture 7" descr="NetLogo Desktop">
            <a:hlinkClick r:id="rId18"/>
            <a:extLst>
              <a:ext uri="{FF2B5EF4-FFF2-40B4-BE49-F238E27FC236}">
                <a16:creationId xmlns:a16="http://schemas.microsoft.com/office/drawing/2014/main" id="{960A3FE0-85D1-D642-9EB6-FD621D00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413" y="396736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evsecops-Illustretion-ICon-1">
            <a:hlinkClick r:id="rId20"/>
            <a:extLst>
              <a:ext uri="{FF2B5EF4-FFF2-40B4-BE49-F238E27FC236}">
                <a16:creationId xmlns:a16="http://schemas.microsoft.com/office/drawing/2014/main" id="{B84E9624-3E4E-0748-B9CE-69EE2A5E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3766" y="2047431"/>
            <a:ext cx="2454303" cy="16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3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2394470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8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18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AI challenging the Status Quo?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INDUSTRIALIZED </a:t>
            </a:r>
            <a:r>
              <a:rPr lang="en" b="1" dirty="0"/>
              <a:t>Communication</a:t>
            </a:r>
            <a:r>
              <a:rPr lang="en" dirty="0"/>
              <a:t> and </a:t>
            </a:r>
            <a:r>
              <a:rPr lang="en" b="1" dirty="0"/>
              <a:t>Control</a:t>
            </a:r>
            <a:r>
              <a:rPr lang="en" dirty="0"/>
              <a:t>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4011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uses Time-</a:t>
            </a:r>
            <a:r>
              <a:rPr lang="en-US" dirty="0" err="1">
                <a:solidFill>
                  <a:srgbClr val="FF0000"/>
                </a:solidFill>
              </a:rPr>
              <a:t>stsamp</a:t>
            </a:r>
            <a:r>
              <a:rPr lang="en-US" dirty="0">
                <a:solidFill>
                  <a:srgbClr val="FF0000"/>
                </a:solidFill>
              </a:rPr>
              <a:t> to create Trust-worthy Data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89024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 in Pentland’s new book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a New Economy is coming …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had been following this course…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9400" y="84960"/>
            <a:ext cx="4045200" cy="573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8190" y="718909"/>
            <a:ext cx="8278310" cy="4271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Artificial Intelligence (AI) is shaping a foundation of collective consciousness</a:t>
            </a:r>
            <a:endParaRPr sz="1200" dirty="0"/>
          </a:p>
          <a:p>
            <a:pPr lvl="1" indent="-342900">
              <a:buSzPts val="1800"/>
              <a:buChar char="●"/>
            </a:pPr>
            <a:r>
              <a:rPr lang="en" sz="1050" dirty="0"/>
              <a:t>Modern AI(both </a:t>
            </a:r>
            <a:r>
              <a:rPr lang="en" sz="1050" b="1" dirty="0"/>
              <a:t>A</a:t>
            </a:r>
            <a:r>
              <a:rPr lang="en" sz="1050" dirty="0"/>
              <a:t>rtificial </a:t>
            </a:r>
            <a:r>
              <a:rPr lang="en" sz="1050" b="1" dirty="0"/>
              <a:t>I</a:t>
            </a:r>
            <a:r>
              <a:rPr lang="en" sz="1050" dirty="0"/>
              <a:t>ntelligence and </a:t>
            </a:r>
            <a:r>
              <a:rPr lang="en" sz="1050" b="1" dirty="0"/>
              <a:t>A</a:t>
            </a:r>
            <a:r>
              <a:rPr lang="en" sz="1050" dirty="0"/>
              <a:t>bstract </a:t>
            </a:r>
            <a:r>
              <a:rPr lang="en" sz="1050" b="1" dirty="0"/>
              <a:t>I</a:t>
            </a:r>
            <a:r>
              <a:rPr lang="en" sz="1050" dirty="0"/>
              <a:t>nterpretation) prescribed a “Master Algorithm” to </a:t>
            </a:r>
            <a:r>
              <a:rPr lang="en" sz="1050" b="1" i="1" dirty="0"/>
              <a:t>computationally manipulate and verify</a:t>
            </a:r>
            <a:r>
              <a:rPr lang="en" sz="1050" dirty="0"/>
              <a:t> abstract specifications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All data types and algorithms are encoded as Lattice/</a:t>
            </a:r>
            <a:r>
              <a:rPr lang="en" sz="1050" dirty="0" err="1"/>
              <a:t>Posets</a:t>
            </a:r>
            <a:r>
              <a:rPr lang="en" sz="1050" dirty="0"/>
              <a:t>, so that it can be enumerated and evaluated. (See Koo 2005 Ph.D. Thesis on Meta-Language for Model Synthesis)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Improved method to generate Abstract Specification accelerates concrete implementations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Communication and Control increased the </a:t>
            </a:r>
            <a:r>
              <a:rPr lang="en" sz="1050" b="1" i="1" dirty="0"/>
              <a:t>density</a:t>
            </a:r>
            <a:r>
              <a:rPr lang="en" sz="1050" dirty="0"/>
              <a:t> and </a:t>
            </a:r>
            <a:r>
              <a:rPr lang="en" sz="1050" b="1" i="1" dirty="0"/>
              <a:t>accuracy</a:t>
            </a:r>
            <a:r>
              <a:rPr lang="en" sz="1050" dirty="0"/>
              <a:t> of governance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Pearl’s Intervention and Counter-Factual made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  <a:r>
              <a:rPr lang="en" sz="1050" dirty="0"/>
              <a:t> representable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Cybernetics can be considered as an organizing principle for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Globally time-stamped data is becoming a generic medium for Trust-worthiness verification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Time-stamped Data provides a </a:t>
            </a:r>
            <a:r>
              <a:rPr lang="en" sz="1050" b="1" i="1" dirty="0"/>
              <a:t>Naming Convention</a:t>
            </a:r>
            <a:r>
              <a:rPr lang="en" sz="1050" dirty="0"/>
              <a:t> to transform all Data Types into Lattice/Partially Ordered Set as a kind of Trust worthy and Universal Data Asset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Trust-worthy Data and Universally Applicable AI creates new societal orders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828" y="246827"/>
            <a:ext cx="7058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99" y="893158"/>
            <a:ext cx="7516999" cy="169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8" y="2806311"/>
            <a:ext cx="3573114" cy="1803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980" y="2588526"/>
            <a:ext cx="2805441" cy="23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5216</TotalTime>
  <Words>2283</Words>
  <Application>Microsoft Macintosh PowerPoint</Application>
  <PresentationFormat>On-screen Show (16:9)</PresentationFormat>
  <Paragraphs>447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74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Computationally-Enhanced  Cognitive Foundation  Abstract models can be manipulated  with rigorous methods and scalable tools</vt:lpstr>
      <vt:lpstr>The foundation of math as programming languages</vt:lpstr>
      <vt:lpstr>First and Second Order Cybernetics</vt:lpstr>
      <vt:lpstr>Intervention and Counterfactual are Higher-order Functions</vt:lpstr>
      <vt:lpstr>PowerPoint Presentation</vt:lpstr>
      <vt:lpstr>Reasoning about all Languages Rigorously?</vt:lpstr>
      <vt:lpstr>A linguistic approach to  unify the cognizance across scales</vt:lpstr>
      <vt:lpstr>The expressive power of Names (labels)</vt:lpstr>
      <vt:lpstr>Homeomorphisms as a way to establish Equivalence</vt:lpstr>
      <vt:lpstr>On Being Truly Educated</vt:lpstr>
      <vt:lpstr>Language choices influence your Cognitive Foundation</vt:lpstr>
      <vt:lpstr>A Cognitive Learning Program that utilizes Contemporary Tools</vt:lpstr>
      <vt:lpstr>A Workflow integrating Abstraction and Concretizations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Reserved Names and Constants in Sciences</vt:lpstr>
      <vt:lpstr>QFT: The Most Successful Theory So Far</vt:lpstr>
      <vt:lpstr>A Series on Renormalization Theory</vt:lpstr>
      <vt:lpstr>Why is AI challenging the Status Quo?</vt:lpstr>
      <vt:lpstr>Kuhn Cycle: as the ticking clock</vt:lpstr>
      <vt:lpstr>Societal Clockspeed determines how People Think</vt:lpstr>
      <vt:lpstr>Speed is the Dominant factor in Decision Making</vt:lpstr>
      <vt:lpstr>The World has changed … Ways to conduct business have changed … </vt:lpstr>
      <vt:lpstr>Three Scales of Time</vt:lpstr>
      <vt:lpstr>Time Stamped Data  Preserve Event Ordering Information</vt:lpstr>
      <vt:lpstr>Blockchain, Distributed Ledger Technologies:  uses Time-stsamp to create Trust-worthy Data</vt:lpstr>
      <vt:lpstr>A Model of Collective Cognitive Processes </vt:lpstr>
      <vt:lpstr>Smart Contract with Observable Historical Data</vt:lpstr>
      <vt:lpstr>Legal Algorithms in Pentland’s new book  a New Economy is coming …</vt:lpstr>
      <vt:lpstr>A Proposed “AI” Orchestration Architecture</vt:lpstr>
      <vt:lpstr>What would your gain by taking this Course?</vt:lpstr>
      <vt:lpstr>If you had been following this course…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812</cp:revision>
  <dcterms:modified xsi:type="dcterms:W3CDTF">2020-11-17T09:54:31Z</dcterms:modified>
</cp:coreProperties>
</file>